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5" r:id="rId5"/>
    <p:sldId id="260" r:id="rId6"/>
    <p:sldId id="266" r:id="rId7"/>
    <p:sldId id="273" r:id="rId8"/>
    <p:sldId id="264" r:id="rId9"/>
    <p:sldId id="261" r:id="rId10"/>
    <p:sldId id="269" r:id="rId11"/>
    <p:sldId id="270" r:id="rId12"/>
    <p:sldId id="271" r:id="rId13"/>
    <p:sldId id="263" r:id="rId14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3" autoAdjust="0"/>
    <p:restoredTop sz="94660"/>
  </p:normalViewPr>
  <p:slideViewPr>
    <p:cSldViewPr>
      <p:cViewPr varScale="1">
        <p:scale>
          <a:sx n="62" d="100"/>
          <a:sy n="62" d="100"/>
        </p:scale>
        <p:origin x="135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BA8206F-59BA-498C-92EB-12DDDB6DBFC3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2D3923E-9B47-490B-B052-4CC4DD0EF6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49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C1989-2A24-46E4-A470-A335AC0144CD}" type="datetimeFigureOut">
              <a:rPr lang="en-IN" smtClean="0"/>
              <a:t>17-03-2023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C2C6F-5FBC-41DD-82AB-96DC2476EB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5145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4C2C6F-5FBC-41DD-82AB-96DC2476EBC8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9220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9B2913-B5A2-4331-B956-A845D9CD035F}" type="datetimeFigureOut">
              <a:rPr lang="en-US" smtClean="0"/>
              <a:pPr/>
              <a:t>17-Mar-23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AC5258B-AD43-45E3-BB46-2E50ACC49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2046"/>
            <a:ext cx="6400800" cy="244255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UT of Dadra &amp; Nagar Haveli &amp; Daman &amp; Diu.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Ayushman</a:t>
            </a:r>
            <a:r>
              <a:rPr lang="en-US" b="1" dirty="0"/>
              <a:t> Bharat – </a:t>
            </a:r>
            <a:r>
              <a:rPr lang="en-US" b="1" dirty="0" err="1"/>
              <a:t>Pradhan</a:t>
            </a:r>
            <a:r>
              <a:rPr lang="en-US" b="1" dirty="0"/>
              <a:t> </a:t>
            </a:r>
            <a:r>
              <a:rPr lang="en-US" b="1" dirty="0" err="1"/>
              <a:t>Mantri</a:t>
            </a:r>
            <a:r>
              <a:rPr lang="en-US" b="1" dirty="0"/>
              <a:t> Jan </a:t>
            </a:r>
            <a:r>
              <a:rPr lang="en-US" b="1" dirty="0" err="1"/>
              <a:t>Arogya</a:t>
            </a:r>
            <a:r>
              <a:rPr lang="en-US" b="1" dirty="0"/>
              <a:t> </a:t>
            </a:r>
            <a:r>
              <a:rPr lang="en-US" b="1" dirty="0" err="1"/>
              <a:t>Yojana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List of Valid Resident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143000"/>
            <a:ext cx="8153400" cy="5486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Passport,</a:t>
            </a:r>
          </a:p>
          <a:p>
            <a:pPr lvl="0"/>
            <a:r>
              <a:rPr lang="en-US" dirty="0"/>
              <a:t>Bank Statement/ passbook (6 months old or older)</a:t>
            </a:r>
          </a:p>
          <a:p>
            <a:pPr lvl="0"/>
            <a:r>
              <a:rPr lang="en-US" dirty="0"/>
              <a:t>Post office Account Statement / Passbook (6 months old or older)</a:t>
            </a:r>
          </a:p>
          <a:p>
            <a:pPr lvl="0"/>
            <a:r>
              <a:rPr lang="en-US" dirty="0"/>
              <a:t>Ration Card (6 months old or older)</a:t>
            </a:r>
          </a:p>
          <a:p>
            <a:pPr lvl="0"/>
            <a:r>
              <a:rPr lang="en-US" dirty="0"/>
              <a:t>Voter ID (6 months old or older)</a:t>
            </a:r>
          </a:p>
          <a:p>
            <a:pPr lvl="0"/>
            <a:r>
              <a:rPr lang="en-US" dirty="0"/>
              <a:t>AADHAR card (6 months old or older)</a:t>
            </a:r>
          </a:p>
          <a:p>
            <a:pPr lvl="0"/>
            <a:r>
              <a:rPr lang="en-US" dirty="0"/>
              <a:t>Driving License (6 months old or older)</a:t>
            </a:r>
          </a:p>
          <a:p>
            <a:pPr lvl="0"/>
            <a:r>
              <a:rPr lang="en-US" dirty="0"/>
              <a:t>Government Photo ID Card/ service photo ID issued by PSU</a:t>
            </a:r>
          </a:p>
          <a:p>
            <a:pPr lvl="0"/>
            <a:r>
              <a:rPr lang="en-US" dirty="0"/>
              <a:t>Electricity Bill (from 6 months- 18 months old)</a:t>
            </a:r>
          </a:p>
          <a:p>
            <a:pPr lvl="0"/>
            <a:r>
              <a:rPr lang="en-US" dirty="0"/>
              <a:t>Water Bill (from 6 months- 18 months old)</a:t>
            </a:r>
          </a:p>
          <a:p>
            <a:pPr lvl="0"/>
            <a:r>
              <a:rPr lang="en-US" dirty="0"/>
              <a:t>Telephone Landline Bill (from 6 months- 18 months old)</a:t>
            </a:r>
          </a:p>
          <a:p>
            <a:pPr lvl="0"/>
            <a:r>
              <a:rPr lang="en-US" dirty="0"/>
              <a:t>Property tax receipt (from 6 months- 18 months old)</a:t>
            </a:r>
          </a:p>
          <a:p>
            <a:pPr lvl="0"/>
            <a:r>
              <a:rPr lang="en-US" dirty="0"/>
              <a:t>Credit Card Statement (from 6 months- 18 months old)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382000" cy="5638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Insurance Policy</a:t>
            </a:r>
          </a:p>
          <a:p>
            <a:pPr lvl="0"/>
            <a:r>
              <a:rPr lang="en-US" dirty="0"/>
              <a:t>Signed letter having photo from Bank on letter head</a:t>
            </a:r>
          </a:p>
          <a:p>
            <a:pPr lvl="0"/>
            <a:r>
              <a:rPr lang="en-US" dirty="0"/>
              <a:t>Signed letter having photo issued by registered company on letter head (only for employees / family)</a:t>
            </a:r>
          </a:p>
          <a:p>
            <a:pPr lvl="0"/>
            <a:r>
              <a:rPr lang="en-US" dirty="0"/>
              <a:t>Signed letter having photo issued by Recognized educational institution on letter head (only for current year )</a:t>
            </a:r>
          </a:p>
          <a:p>
            <a:pPr lvl="0"/>
            <a:r>
              <a:rPr lang="en-US" dirty="0"/>
              <a:t>NREGS Job Card</a:t>
            </a:r>
          </a:p>
          <a:p>
            <a:pPr lvl="0"/>
            <a:r>
              <a:rPr lang="en-US" dirty="0"/>
              <a:t>Arms License</a:t>
            </a:r>
          </a:p>
          <a:p>
            <a:pPr lvl="0"/>
            <a:r>
              <a:rPr lang="en-US" dirty="0"/>
              <a:t>Pensioner Card</a:t>
            </a:r>
          </a:p>
          <a:p>
            <a:pPr lvl="0"/>
            <a:r>
              <a:rPr lang="en-US" dirty="0"/>
              <a:t>Freedom Fighter Card</a:t>
            </a:r>
          </a:p>
          <a:p>
            <a:pPr lvl="0"/>
            <a:r>
              <a:rPr lang="en-US" dirty="0" err="1"/>
              <a:t>Kissan</a:t>
            </a:r>
            <a:r>
              <a:rPr lang="en-US" dirty="0"/>
              <a:t> Passbook</a:t>
            </a:r>
          </a:p>
          <a:p>
            <a:pPr lvl="0"/>
            <a:r>
              <a:rPr lang="en-US" dirty="0"/>
              <a:t>CGHS/ECHS Card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81000"/>
            <a:ext cx="8305800" cy="61722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Income Tax Assessment Order (6 months old or older)</a:t>
            </a:r>
          </a:p>
          <a:p>
            <a:pPr lvl="0"/>
            <a:r>
              <a:rPr lang="en-US" dirty="0"/>
              <a:t>Vehicle Registration Certificate (6 months old or older)</a:t>
            </a:r>
          </a:p>
          <a:p>
            <a:pPr lvl="0"/>
            <a:r>
              <a:rPr lang="en-US" dirty="0"/>
              <a:t>Registered Sale/ lease / Rent Agreement (6 months old or older)</a:t>
            </a:r>
          </a:p>
          <a:p>
            <a:pPr lvl="0"/>
            <a:r>
              <a:rPr lang="en-US" dirty="0"/>
              <a:t>Address Card having Photo issued by department of Posts</a:t>
            </a:r>
          </a:p>
          <a:p>
            <a:pPr lvl="0"/>
            <a:r>
              <a:rPr lang="en-US" dirty="0"/>
              <a:t>Caste and domicile certificate having photo issued by state government</a:t>
            </a:r>
          </a:p>
          <a:p>
            <a:pPr lvl="0"/>
            <a:r>
              <a:rPr lang="en-US" dirty="0"/>
              <a:t>Disability ID Card / handicapped medical certificate issued by respective state / UT Government / Administration</a:t>
            </a:r>
          </a:p>
          <a:p>
            <a:pPr lvl="0"/>
            <a:r>
              <a:rPr lang="en-US" dirty="0"/>
              <a:t>Gas Connection bill (from 6 months - 18 months old)</a:t>
            </a:r>
          </a:p>
          <a:p>
            <a:pPr lvl="0"/>
            <a:r>
              <a:rPr lang="en-US" dirty="0"/>
              <a:t>Passport of spouse</a:t>
            </a:r>
          </a:p>
          <a:p>
            <a:pPr lvl="0"/>
            <a:r>
              <a:rPr lang="en-US" dirty="0"/>
              <a:t>Passport of parents (in case of minor)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055077" y="4419600"/>
            <a:ext cx="74558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THANK YOU</a:t>
            </a:r>
            <a:endParaRPr lang="en-US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Launch of  scheme : 23.09.2018.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Implementation Mode – Insurance Mode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Insurance Company – The Oriental Insurance Com. Ltd.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No of Hospitals Empanelled – 4 DNH &amp; 3 DD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of the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6868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000" dirty="0"/>
              <a:t>A cover of Rs.5 lakh per Family Per Year.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There is no restriction on family size, age or gender.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All member of eligible families as present in SECC database are automatically covered.</a:t>
            </a:r>
          </a:p>
          <a:p>
            <a:pPr>
              <a:lnSpc>
                <a:spcPct val="150000"/>
              </a:lnSpc>
            </a:pPr>
            <a:r>
              <a:rPr lang="en-US" sz="3000" dirty="0"/>
              <a:t>All pre-existing disease conditions are covered from day one of the policy.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5800" y="1143000"/>
            <a:ext cx="7772400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Scheme is cashless &amp; paperless at any empanelled hospitals.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Scheme is portable all over India in all empanelled hospitals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More 14000 hospitals empanelled all over India.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Beneficiaries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49362"/>
            <a:ext cx="8229600" cy="5334000"/>
          </a:xfrm>
        </p:spPr>
        <p:txBody>
          <a:bodyPr>
            <a:normAutofit/>
          </a:bodyPr>
          <a:lstStyle/>
          <a:p>
            <a:pPr marL="514165" indent="-514165">
              <a:lnSpc>
                <a:spcPct val="150000"/>
              </a:lnSpc>
              <a:buAutoNum type="arabicPeriod"/>
            </a:pPr>
            <a:r>
              <a:rPr lang="en-US" sz="3000" b="1" dirty="0"/>
              <a:t>SECC Families:- </a:t>
            </a:r>
            <a:r>
              <a:rPr lang="en-US" sz="3000" dirty="0"/>
              <a:t>The premium would be paid by the National Health Authority and UT Administration.</a:t>
            </a:r>
          </a:p>
          <a:p>
            <a:pPr marL="514165" indent="-514165">
              <a:lnSpc>
                <a:spcPct val="150000"/>
              </a:lnSpc>
              <a:buAutoNum type="arabicPeriod"/>
            </a:pPr>
            <a:endParaRPr lang="en-US" sz="3000" dirty="0"/>
          </a:p>
          <a:p>
            <a:pPr marL="514165" indent="-514165">
              <a:lnSpc>
                <a:spcPct val="150000"/>
              </a:lnSpc>
              <a:buAutoNum type="arabicPeriod"/>
            </a:pPr>
            <a:r>
              <a:rPr lang="en-US" sz="3000" b="1" dirty="0"/>
              <a:t>Non SECC Families: </a:t>
            </a:r>
            <a:r>
              <a:rPr lang="en-US" sz="3000" dirty="0"/>
              <a:t>Additional four category added by UT Administration.</a:t>
            </a:r>
          </a:p>
          <a:p>
            <a:pPr marL="514165" indent="-514165">
              <a:buNone/>
            </a:pPr>
            <a:endParaRPr lang="en-US" sz="3000" dirty="0"/>
          </a:p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Non SECC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27716"/>
            <a:ext cx="7772400" cy="4572000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None/>
            </a:pPr>
            <a:r>
              <a:rPr lang="en-US" sz="3500" b="1" dirty="0"/>
              <a:t>A. Resident families whose family annual income is below 1.5 lakh-  </a:t>
            </a:r>
            <a:r>
              <a:rPr lang="en-US" sz="3500" dirty="0"/>
              <a:t>The premium will be paid by the U.T Administration</a:t>
            </a:r>
          </a:p>
          <a:p>
            <a:pPr marL="514350" lvl="0" indent="-514350">
              <a:buAutoNum type="alphaUcPeriod"/>
            </a:pPr>
            <a:endParaRPr lang="en-US" sz="3500" dirty="0"/>
          </a:p>
          <a:p>
            <a:pPr lvl="0" algn="just">
              <a:buNone/>
            </a:pPr>
            <a:r>
              <a:rPr lang="en-US" sz="3500" b="1" dirty="0"/>
              <a:t>B. Resident families whose annual  income is above 1.5 lakh- </a:t>
            </a:r>
            <a:r>
              <a:rPr lang="en-US" sz="3500" dirty="0"/>
              <a:t>The premium will be paid by the beneficiary.</a:t>
            </a:r>
          </a:p>
          <a:p>
            <a:pPr lvl="0">
              <a:buNone/>
            </a:pPr>
            <a:endParaRPr lang="en-US" sz="3500" dirty="0"/>
          </a:p>
          <a:p>
            <a:pPr lvl="0" algn="just">
              <a:buNone/>
            </a:pPr>
            <a:r>
              <a:rPr lang="en-US" sz="3500" b="1" dirty="0"/>
              <a:t>C. Building and Other Construction Workers (BOCW): </a:t>
            </a:r>
            <a:r>
              <a:rPr lang="en-US" sz="3500" dirty="0"/>
              <a:t>The premium will be paid by BOCW Welfare Board.</a:t>
            </a:r>
          </a:p>
          <a:p>
            <a:pPr lvl="0" algn="just">
              <a:buNone/>
            </a:pPr>
            <a:endParaRPr lang="en-US" sz="3500" dirty="0"/>
          </a:p>
          <a:p>
            <a:pPr lvl="0" algn="just">
              <a:buNone/>
            </a:pPr>
            <a:r>
              <a:rPr lang="en-US" sz="3500" b="1" dirty="0"/>
              <a:t>D. NFSA Families: </a:t>
            </a:r>
            <a:r>
              <a:rPr lang="en-US" sz="3500" dirty="0"/>
              <a:t>Premium borne by UT Administration &amp; NHA</a:t>
            </a:r>
          </a:p>
          <a:p>
            <a:pPr lvl="0" algn="just">
              <a:buNone/>
            </a:pPr>
            <a:endParaRPr lang="en-US" sz="3500" dirty="0"/>
          </a:p>
          <a:p>
            <a:pPr lvl="0" algn="just">
              <a:buNone/>
            </a:pPr>
            <a:endParaRPr lang="en-US" sz="3500" dirty="0"/>
          </a:p>
          <a:p>
            <a:pPr lvl="0" algn="just">
              <a:buNone/>
            </a:pPr>
            <a:endParaRPr lang="en-US" sz="3500" dirty="0"/>
          </a:p>
          <a:p>
            <a:pPr lvl="0" algn="just">
              <a:buNone/>
            </a:pPr>
            <a:endParaRPr lang="en-US" sz="35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609600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REGISTRATION DATA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952839"/>
              </p:ext>
            </p:extLst>
          </p:nvPr>
        </p:nvGraphicFramePr>
        <p:xfrm>
          <a:off x="800100" y="1295400"/>
          <a:ext cx="7543800" cy="4267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1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9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87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Category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31265" algn="l"/>
                        </a:tabLst>
                      </a:pPr>
                      <a:r>
                        <a:rPr lang="en-US" sz="1600" dirty="0">
                          <a:effectLst/>
                        </a:rPr>
                        <a:t>TOTAL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2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MEMBERS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FAMILIES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3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SECC FAMILIES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153413</a:t>
                      </a: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26342</a:t>
                      </a:r>
                    </a:p>
                  </a:txBody>
                  <a:tcPr marL="33039" marR="3303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5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Enrolment of Income Above 1.5 lakh Families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54259</a:t>
                      </a: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11420</a:t>
                      </a:r>
                    </a:p>
                  </a:txBody>
                  <a:tcPr marL="33039" marR="3303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4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Enrolment of Income below 1.5 lakh Families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+mn-lt"/>
                          <a:ea typeface="Calibri"/>
                          <a:cs typeface="Mangal"/>
                        </a:rPr>
                        <a:t>104241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19998</a:t>
                      </a:r>
                    </a:p>
                  </a:txBody>
                  <a:tcPr marL="33039" marR="3303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7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BOCW Families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5214</a:t>
                      </a: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1721</a:t>
                      </a:r>
                    </a:p>
                  </a:txBody>
                  <a:tcPr marL="33039" marR="3303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07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NFSA Families</a:t>
                      </a: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8311</a:t>
                      </a: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2066</a:t>
                      </a:r>
                    </a:p>
                  </a:txBody>
                  <a:tcPr marL="33039" marR="33039" marT="0" marB="0" anchor="ctr"/>
                </a:tc>
                <a:extLst>
                  <a:ext uri="{0D108BD9-81ED-4DB2-BD59-A6C34878D82A}">
                    <a16:rowId xmlns:a16="http://schemas.microsoft.com/office/drawing/2014/main" val="3128468254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325438</a:t>
                      </a:r>
                    </a:p>
                  </a:txBody>
                  <a:tcPr marL="33039" marR="3303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Mangal"/>
                        </a:rPr>
                        <a:t>61547</a:t>
                      </a:r>
                    </a:p>
                  </a:txBody>
                  <a:tcPr marL="33039" marR="33039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0601" y="585766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dirty="0"/>
              <a:t>100% SECC families have been enrolled in the district</a:t>
            </a:r>
          </a:p>
        </p:txBody>
      </p:sp>
    </p:spTree>
    <p:extLst>
      <p:ext uri="{BB962C8B-B14F-4D97-AF65-F5344CB8AC3E}">
        <p14:creationId xmlns:p14="http://schemas.microsoft.com/office/powerpoint/2010/main" val="242751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Renewal and New Enrollment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17638"/>
            <a:ext cx="7772400" cy="457200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n-US" b="1" dirty="0"/>
          </a:p>
          <a:p>
            <a:pPr lvl="0"/>
            <a:r>
              <a:rPr lang="en-US" b="1" dirty="0"/>
              <a:t>SECC Families – Auto renewal</a:t>
            </a:r>
            <a:endParaRPr lang="en-US" dirty="0"/>
          </a:p>
          <a:p>
            <a:pPr lvl="0"/>
            <a:r>
              <a:rPr lang="en-US" b="1" dirty="0"/>
              <a:t>Non SECC Families</a:t>
            </a:r>
            <a:r>
              <a:rPr lang="en-US" dirty="0"/>
              <a:t> –</a:t>
            </a:r>
          </a:p>
          <a:p>
            <a:pPr marL="0" lvl="0" indent="0">
              <a:buNone/>
            </a:pPr>
            <a:r>
              <a:rPr lang="en-US" b="1" dirty="0"/>
              <a:t>1)Resident families whose annual income is below 1.5 lakh</a:t>
            </a:r>
            <a:r>
              <a:rPr lang="en-US" dirty="0"/>
              <a:t> – Auto renewal </a:t>
            </a:r>
          </a:p>
          <a:p>
            <a:pPr marL="0" lvl="0" indent="0">
              <a:buNone/>
            </a:pPr>
            <a:r>
              <a:rPr lang="en-US" b="1" dirty="0"/>
              <a:t>2)All resident </a:t>
            </a:r>
            <a:r>
              <a:rPr lang="en-US" sz="2800" b="1" dirty="0"/>
              <a:t>families</a:t>
            </a:r>
            <a:r>
              <a:rPr lang="en-US" b="1" dirty="0"/>
              <a:t> whose annual income is above 1.5 lakh</a:t>
            </a:r>
            <a:r>
              <a:rPr lang="en-US" dirty="0"/>
              <a:t> – Self Renewal after payment of premium. </a:t>
            </a:r>
          </a:p>
          <a:p>
            <a:pPr marL="0" lvl="0" indent="0">
              <a:buNone/>
            </a:pPr>
            <a:r>
              <a:rPr lang="en-US" b="1" dirty="0"/>
              <a:t>3)BOCW (Building and Other Construction Workers)</a:t>
            </a:r>
            <a:r>
              <a:rPr lang="en-US" dirty="0"/>
              <a:t> –Renewal by producing </a:t>
            </a:r>
            <a:r>
              <a:rPr lang="en-US" dirty="0" err="1"/>
              <a:t>labour</a:t>
            </a:r>
            <a:r>
              <a:rPr lang="en-US" dirty="0"/>
              <a:t> card provided by the </a:t>
            </a:r>
            <a:r>
              <a:rPr lang="en-US" dirty="0" err="1"/>
              <a:t>labour</a:t>
            </a:r>
            <a:r>
              <a:rPr lang="en-US" dirty="0"/>
              <a:t> board.</a:t>
            </a:r>
          </a:p>
          <a:p>
            <a:pPr marL="0" lvl="0" indent="0">
              <a:buNone/>
            </a:pPr>
            <a:r>
              <a:rPr lang="en-US" b="1" dirty="0"/>
              <a:t>4)NFSA Families- </a:t>
            </a:r>
            <a:r>
              <a:rPr lang="en-US" dirty="0"/>
              <a:t>Policy creation of members whose name is provided by Food &amp; Civil Supplies department.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Premium of the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500" y="1524000"/>
            <a:ext cx="80010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Premium – Rs. 1052/- per family would be paid by the National Health Authority and Premium share – Rs. 1398/- per family would be paid by UT Administration for </a:t>
            </a:r>
            <a:r>
              <a:rPr lang="en-US" sz="2400" b="1" dirty="0"/>
              <a:t>SECC</a:t>
            </a:r>
            <a:r>
              <a:rPr lang="en-US" sz="2400" dirty="0"/>
              <a:t> Families.</a:t>
            </a:r>
          </a:p>
          <a:p>
            <a:r>
              <a:rPr lang="en-US" sz="2400" dirty="0"/>
              <a:t>Premium – Rs. 2450/- per family per annum+ GST – 441, Admin Cost – 200. Total-Rs 3091 per family per annum for families with </a:t>
            </a:r>
            <a:r>
              <a:rPr lang="en-US" sz="2400" b="1" dirty="0"/>
              <a:t>annual income above 1.5 lakhs</a:t>
            </a:r>
            <a:r>
              <a:rPr lang="en-US" sz="2400" dirty="0"/>
              <a:t>.</a:t>
            </a:r>
          </a:p>
          <a:p>
            <a:r>
              <a:rPr lang="en-US" sz="2400" dirty="0"/>
              <a:t>Premium – Rs. 2450/- per family per annum for families with </a:t>
            </a:r>
            <a:r>
              <a:rPr lang="en-US" sz="2400" b="1" dirty="0"/>
              <a:t>annual income bellow 1.5 </a:t>
            </a:r>
            <a:r>
              <a:rPr lang="en-US" sz="2400" b="1" dirty="0" err="1"/>
              <a:t>lakhs</a:t>
            </a:r>
            <a:r>
              <a:rPr lang="en-US" sz="2400" dirty="0" err="1"/>
              <a:t>.Premium</a:t>
            </a:r>
            <a:r>
              <a:rPr lang="en-US" sz="2400" dirty="0"/>
              <a:t> will be paid by UT Administration .</a:t>
            </a:r>
          </a:p>
          <a:p>
            <a:r>
              <a:rPr lang="en-US" sz="2400" dirty="0"/>
              <a:t> Premium – Rs. 2450/- per family per annum for </a:t>
            </a:r>
            <a:r>
              <a:rPr lang="en-US" sz="2400" b="1" dirty="0"/>
              <a:t>Building and Other Construction Workers (BOCW) </a:t>
            </a:r>
            <a:r>
              <a:rPr lang="en-US" sz="2400" dirty="0"/>
              <a:t>The premium will be paid by </a:t>
            </a:r>
            <a:r>
              <a:rPr lang="en-US" sz="2400" dirty="0" err="1"/>
              <a:t>Labour</a:t>
            </a:r>
            <a:r>
              <a:rPr lang="en-US" sz="2400" dirty="0"/>
              <a:t> Welfare Board.</a:t>
            </a:r>
          </a:p>
          <a:p>
            <a:r>
              <a:rPr lang="en-US" sz="2400" dirty="0"/>
              <a:t>Premium – Rs. 1052/- per family would be paid by the National Health Authority and Premium share – Rs. 1398/- per family would be paid by UT Administration for </a:t>
            </a:r>
            <a:r>
              <a:rPr lang="en-US" sz="2400" b="1" dirty="0"/>
              <a:t>NFSA</a:t>
            </a:r>
            <a:r>
              <a:rPr lang="en-US" sz="2400" dirty="0"/>
              <a:t> Families.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4531</TotalTime>
  <Words>842</Words>
  <Application>Microsoft Office PowerPoint</Application>
  <PresentationFormat>On-screen Show (4:3)</PresentationFormat>
  <Paragraphs>118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Franklin Gothic Book</vt:lpstr>
      <vt:lpstr>Perpetua</vt:lpstr>
      <vt:lpstr>Wingdings 2</vt:lpstr>
      <vt:lpstr>Equity</vt:lpstr>
      <vt:lpstr>Ayushman Bharat – Pradhan Mantri Jan Arogya Yojana</vt:lpstr>
      <vt:lpstr>Introduction</vt:lpstr>
      <vt:lpstr>Benefits of the Scheme</vt:lpstr>
      <vt:lpstr>PowerPoint Presentation</vt:lpstr>
      <vt:lpstr>Beneficiaries </vt:lpstr>
      <vt:lpstr>Non SECC Families</vt:lpstr>
      <vt:lpstr>PowerPoint Presentation</vt:lpstr>
      <vt:lpstr>Renewal and New Enrollment policy</vt:lpstr>
      <vt:lpstr>Premium of the Policy</vt:lpstr>
      <vt:lpstr>List of Valid Resident Proofs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Ayushman Bharat – Pradhan Mantri Jan Arogya Yojana</dc:title>
  <dc:creator>OPD7</dc:creator>
  <cp:lastModifiedBy>riyaz ahmed khan</cp:lastModifiedBy>
  <cp:revision>24</cp:revision>
  <cp:lastPrinted>2020-12-11T16:08:36Z</cp:lastPrinted>
  <dcterms:created xsi:type="dcterms:W3CDTF">2020-01-13T04:03:58Z</dcterms:created>
  <dcterms:modified xsi:type="dcterms:W3CDTF">2023-03-17T06:51:13Z</dcterms:modified>
</cp:coreProperties>
</file>